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7053263" cy="9309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1" autoAdjust="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TRANSPARENCIA\2024\03%20MZO%2024\INGRESOS%20PARA%20GRAFI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INGRESOS TOTALES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gradFill flip="none" rotWithShape="1">
              <a:gsLst>
                <a:gs pos="0">
                  <a:srgbClr val="0070C0"/>
                </a:gs>
                <a:gs pos="100000">
                  <a:srgbClr val="FF8200"/>
                </a:gs>
              </a:gsLst>
              <a:lin ang="5400000" scaled="0"/>
              <a:tileRect/>
            </a:gra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0.2119851635870246"/>
                  <c:y val="-5.930530136027776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0ED-4695-A269-1240C2AAA96C}"/>
                </c:ext>
              </c:extLst>
            </c:dLbl>
            <c:dLbl>
              <c:idx val="1"/>
              <c:layout>
                <c:manualLayout>
                  <c:x val="0.21894848562925631"/>
                  <c:y val="9.60580403346996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es-MX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83278217313916"/>
                      <c:h val="0.104955199909561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0ED-4695-A269-1240C2AAA9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Hoja1!$B$3:$C$3</c:f>
              <c:strCache>
                <c:ptCount val="2"/>
                <c:pt idx="0">
                  <c:v>MARZO 2024</c:v>
                </c:pt>
                <c:pt idx="1">
                  <c:v>MARZO 2023</c:v>
                </c:pt>
              </c:strCache>
            </c:strRef>
          </c:cat>
          <c:val>
            <c:numRef>
              <c:f>Hoja1!$B$16:$C$16</c:f>
              <c:numCache>
                <c:formatCode>#,##0.00_);\-#,##0.00;"&lt;Default Format&gt;"</c:formatCode>
                <c:ptCount val="2"/>
                <c:pt idx="0">
                  <c:v>84742057.719999999</c:v>
                </c:pt>
                <c:pt idx="1">
                  <c:v>91123297.530000001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ED-4695-A269-1240C2AAA96C}"/>
            </c:ext>
          </c:extLst>
        </c:ser>
        <c:ser>
          <c:idx val="1"/>
          <c:order val="1"/>
          <c:tx>
            <c:strRef>
              <c:f>Hoja1!$B$3</c:f>
              <c:strCache>
                <c:ptCount val="1"/>
                <c:pt idx="0">
                  <c:v>MARZO 2024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Hoja1!$B$16</c:f>
              <c:numCache>
                <c:formatCode>#,##0.00_);\-#,##0.00;"&lt;Default Format&gt;"</c:formatCode>
                <c:ptCount val="1"/>
                <c:pt idx="0">
                  <c:v>84742057.719999999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ED-4695-A269-1240C2AAA96C}"/>
            </c:ext>
          </c:extLst>
        </c:ser>
        <c:ser>
          <c:idx val="2"/>
          <c:order val="2"/>
          <c:tx>
            <c:strRef>
              <c:f>Hoja1!$C$3</c:f>
              <c:strCache>
                <c:ptCount val="1"/>
                <c:pt idx="0">
                  <c:v>MARZO 2023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Hoja1!$C$16</c:f>
              <c:numCache>
                <c:formatCode>#,##0.00_);\-#,##0.00;"&lt;Default Format&gt;"</c:formatCode>
                <c:ptCount val="1"/>
                <c:pt idx="0">
                  <c:v>91123297.530000001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ED-4695-A269-1240C2AAA96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24E922-9E84-45B6-9D8B-EBA73B255098}" type="datetimeFigureOut">
              <a:rPr lang="es-ES" smtClean="0"/>
              <a:pPr/>
              <a:t>08/05/2024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body" idx="1"/>
          </p:nvPr>
        </p:nvSpPr>
        <p:spPr>
          <a:xfrm>
            <a:off x="660214" y="1556792"/>
            <a:ext cx="7772400" cy="665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b="1" dirty="0" smtClean="0">
                <a:solidFill>
                  <a:srgbClr val="D3440B"/>
                </a:solidFill>
              </a:rPr>
              <a:t> INGRESOS TOTALES</a:t>
            </a:r>
            <a:endParaRPr lang="es-ES" sz="2800" b="1" dirty="0">
              <a:solidFill>
                <a:srgbClr val="D3440B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596198"/>
              </p:ext>
            </p:extLst>
          </p:nvPr>
        </p:nvGraphicFramePr>
        <p:xfrm>
          <a:off x="539552" y="3356992"/>
          <a:ext cx="8208912" cy="245286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096">
                <a:tc>
                  <a:txBody>
                    <a:bodyPr/>
                    <a:lstStyle/>
                    <a:p>
                      <a:pPr algn="ctr" fontAlgn="b"/>
                      <a:endParaRPr lang="es-ES" sz="20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2024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2023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 smtClean="0"/>
                        <a:t>INGRESOS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MARZO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MARZO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IMPUESTOS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$7,458,621.37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$10,336,946.21</a:t>
                      </a:r>
                      <a:endParaRPr kumimoji="0"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DERECHOS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$11,443,331.57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$13,627,252.13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PRODUCTOS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$374,417.68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$648,336.99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APROVECHAMIENTOS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$814,709.47</a:t>
                      </a:r>
                      <a:endParaRPr kumimoji="0"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$334,264.86</a:t>
                      </a:r>
                      <a:endParaRPr kumimoji="0"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s-ES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PARTICIPACIONES</a:t>
                      </a:r>
                      <a:endParaRPr kumimoji="0" lang="es-ES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effectLst/>
                        </a:rPr>
                        <a:t>$64,650,977.</a:t>
                      </a:r>
                      <a:endParaRPr lang="es-MX" sz="1600" dirty="0">
                        <a:effectLst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effectLst/>
                        </a:rPr>
                        <a:t>$66,176,497.34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315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$84,742,057.72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$91,123,297.53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4075"/>
          <a:stretch/>
        </p:blipFill>
        <p:spPr>
          <a:xfrm>
            <a:off x="467544" y="188640"/>
            <a:ext cx="1008112" cy="125115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8" t="1100" b="34912"/>
          <a:stretch/>
        </p:blipFill>
        <p:spPr>
          <a:xfrm>
            <a:off x="7020272" y="237324"/>
            <a:ext cx="1296144" cy="126097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05"/>
          <a:stretch/>
        </p:blipFill>
        <p:spPr>
          <a:xfrm>
            <a:off x="6748276" y="1412776"/>
            <a:ext cx="1784164" cy="50405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07504" y="6309320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</a:rPr>
              <a:t>Elaboró: C.P. Kevin </a:t>
            </a:r>
            <a:r>
              <a:rPr lang="es-MX" dirty="0" err="1">
                <a:latin typeface="Arial" panose="020B0604020202020204" pitchFamily="34" charset="0"/>
              </a:rPr>
              <a:t>Abigael</a:t>
            </a:r>
            <a:r>
              <a:rPr lang="es-MX" dirty="0">
                <a:latin typeface="Arial" panose="020B0604020202020204" pitchFamily="34" charset="0"/>
              </a:rPr>
              <a:t> Tamez Esparza   </a:t>
            </a:r>
            <a:r>
              <a:rPr lang="es-MX" dirty="0" smtClean="0">
                <a:latin typeface="Arial" panose="020B0604020202020204" pitchFamily="34" charset="0"/>
              </a:rPr>
              <a:t>    </a:t>
            </a:r>
            <a:r>
              <a:rPr lang="es-MX" dirty="0">
                <a:latin typeface="Arial" panose="020B0604020202020204" pitchFamily="34" charset="0"/>
              </a:rPr>
              <a:t>Cargo: Encargado de Contabilidad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>
            <a:spLocks noGrp="1"/>
          </p:cNvSpPr>
          <p:nvPr>
            <p:ph type="body" idx="1"/>
          </p:nvPr>
        </p:nvSpPr>
        <p:spPr>
          <a:xfrm>
            <a:off x="539552" y="1700808"/>
            <a:ext cx="7772400" cy="665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b="1" dirty="0" smtClean="0">
                <a:solidFill>
                  <a:srgbClr val="D3440B"/>
                </a:solidFill>
              </a:rPr>
              <a:t> COMPARATIVO</a:t>
            </a:r>
            <a:endParaRPr lang="es-ES" sz="2800" b="1" dirty="0">
              <a:solidFill>
                <a:srgbClr val="D3440B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4075"/>
          <a:stretch/>
        </p:blipFill>
        <p:spPr>
          <a:xfrm>
            <a:off x="467544" y="305636"/>
            <a:ext cx="1008112" cy="125115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8" t="1100" b="34912"/>
          <a:stretch/>
        </p:blipFill>
        <p:spPr>
          <a:xfrm>
            <a:off x="7020272" y="237324"/>
            <a:ext cx="1296144" cy="12609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05"/>
          <a:stretch/>
        </p:blipFill>
        <p:spPr>
          <a:xfrm>
            <a:off x="6748276" y="1412776"/>
            <a:ext cx="1784164" cy="504056"/>
          </a:xfrm>
          <a:prstGeom prst="rect">
            <a:avLst/>
          </a:prstGeom>
        </p:spPr>
      </p:pic>
      <p:graphicFrame>
        <p:nvGraphicFramePr>
          <p:cNvPr id="1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863680"/>
              </p:ext>
            </p:extLst>
          </p:nvPr>
        </p:nvGraphicFramePr>
        <p:xfrm>
          <a:off x="1187624" y="2564904"/>
          <a:ext cx="67687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ángulo 8"/>
          <p:cNvSpPr/>
          <p:nvPr/>
        </p:nvSpPr>
        <p:spPr>
          <a:xfrm>
            <a:off x="107504" y="6309320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</a:rPr>
              <a:t>Elaboró: C.P. Kevin </a:t>
            </a:r>
            <a:r>
              <a:rPr lang="es-MX" dirty="0" err="1">
                <a:latin typeface="Arial" panose="020B0604020202020204" pitchFamily="34" charset="0"/>
              </a:rPr>
              <a:t>Abigael</a:t>
            </a:r>
            <a:r>
              <a:rPr lang="es-MX" dirty="0">
                <a:latin typeface="Arial" panose="020B0604020202020204" pitchFamily="34" charset="0"/>
              </a:rPr>
              <a:t> Tamez Esparza   </a:t>
            </a:r>
            <a:r>
              <a:rPr lang="es-MX" dirty="0" smtClean="0">
                <a:latin typeface="Arial" panose="020B0604020202020204" pitchFamily="34" charset="0"/>
              </a:rPr>
              <a:t>    </a:t>
            </a:r>
            <a:r>
              <a:rPr lang="es-MX" dirty="0">
                <a:latin typeface="Arial" panose="020B0604020202020204" pitchFamily="34" charset="0"/>
              </a:rPr>
              <a:t>Cargo: Encargado de Contabilidad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3144</TotalTime>
  <Words>78</Words>
  <Application>Microsoft Office PowerPoint</Application>
  <PresentationFormat>Presentación en pantalla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Franklin Gothic Book</vt:lpstr>
      <vt:lpstr>MS Sans Serif</vt:lpstr>
      <vt:lpstr>Perpetua</vt:lpstr>
      <vt:lpstr>Wingdings</vt:lpstr>
      <vt:lpstr>Wingdings 2</vt:lpstr>
      <vt:lpstr>Equidad</vt:lpstr>
      <vt:lpstr>Presentación de PowerPoint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DIRECCION DE INGRESOS</dc:title>
  <dc:creator>Admin</dc:creator>
  <cp:lastModifiedBy>Itzel</cp:lastModifiedBy>
  <cp:revision>190</cp:revision>
  <cp:lastPrinted>2014-06-11T16:34:47Z</cp:lastPrinted>
  <dcterms:created xsi:type="dcterms:W3CDTF">2014-03-15T02:33:31Z</dcterms:created>
  <dcterms:modified xsi:type="dcterms:W3CDTF">2024-05-08T14:55:14Z</dcterms:modified>
</cp:coreProperties>
</file>